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7" r:id="rId2"/>
    <p:sldId id="473" r:id="rId3"/>
    <p:sldId id="440" r:id="rId4"/>
    <p:sldId id="441" r:id="rId5"/>
    <p:sldId id="474" r:id="rId6"/>
    <p:sldId id="259" r:id="rId7"/>
    <p:sldId id="443" r:id="rId8"/>
    <p:sldId id="444" r:id="rId9"/>
    <p:sldId id="458" r:id="rId10"/>
    <p:sldId id="456" r:id="rId11"/>
    <p:sldId id="459" r:id="rId12"/>
    <p:sldId id="460" r:id="rId13"/>
    <p:sldId id="304" r:id="rId14"/>
    <p:sldId id="478" r:id="rId15"/>
    <p:sldId id="479" r:id="rId16"/>
    <p:sldId id="477" r:id="rId17"/>
  </p:sldIdLst>
  <p:sldSz cx="9144000" cy="6858000" type="screen4x3"/>
  <p:notesSz cx="6797675" cy="992663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372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1130">
          <p15:clr>
            <a:srgbClr val="A4A3A4"/>
          </p15:clr>
        </p15:guide>
        <p15:guide id="4" orient="horz" pos="1684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jarne Graabech Sørensen" initials="BGS" lastIdx="9" clrIdx="0"/>
  <p:cmAuthor id="1" name="Steen Kærn Christiansen" initials="SK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88000" autoAdjust="0"/>
  </p:normalViewPr>
  <p:slideViewPr>
    <p:cSldViewPr snapToGrid="0">
      <p:cViewPr varScale="1">
        <p:scale>
          <a:sx n="60" d="100"/>
          <a:sy n="60" d="100"/>
        </p:scale>
        <p:origin x="1764" y="40"/>
      </p:cViewPr>
      <p:guideLst>
        <p:guide orient="horz" pos="2372"/>
        <p:guide orient="horz" pos="480"/>
        <p:guide orient="horz" pos="1130"/>
        <p:guide orient="horz" pos="1684"/>
        <p:guide orient="horz" pos="2958"/>
        <p:guide pos="2880"/>
      </p:guideLst>
    </p:cSldViewPr>
  </p:slideViewPr>
  <p:outlineViewPr>
    <p:cViewPr>
      <p:scale>
        <a:sx n="33" d="100"/>
        <a:sy n="33" d="100"/>
      </p:scale>
      <p:origin x="0" y="14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70" d="100"/>
          <a:sy n="170" d="100"/>
        </p:scale>
        <p:origin x="-1992" y="263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gen T Lauridsen" userId="67a32f02-cc3e-43a7-a21c-5aaec9d7ee21" providerId="ADAL" clId="{5021147B-9F37-45A4-AC8D-F5814D017638}"/>
    <pc:docChg chg="delSld">
      <pc:chgData name="Jørgen T Lauridsen" userId="67a32f02-cc3e-43a7-a21c-5aaec9d7ee21" providerId="ADAL" clId="{5021147B-9F37-45A4-AC8D-F5814D017638}" dt="2024-06-20T08:47:34.950" v="21" actId="47"/>
      <pc:docMkLst>
        <pc:docMk/>
      </pc:docMkLst>
      <pc:sldChg chg="del">
        <pc:chgData name="Jørgen T Lauridsen" userId="67a32f02-cc3e-43a7-a21c-5aaec9d7ee21" providerId="ADAL" clId="{5021147B-9F37-45A4-AC8D-F5814D017638}" dt="2024-06-20T08:46:44.926" v="1" actId="47"/>
        <pc:sldMkLst>
          <pc:docMk/>
          <pc:sldMk cId="2273887681" sldId="258"/>
        </pc:sldMkLst>
      </pc:sldChg>
      <pc:sldChg chg="del">
        <pc:chgData name="Jørgen T Lauridsen" userId="67a32f02-cc3e-43a7-a21c-5aaec9d7ee21" providerId="ADAL" clId="{5021147B-9F37-45A4-AC8D-F5814D017638}" dt="2024-06-20T08:46:47.378" v="4" actId="47"/>
        <pc:sldMkLst>
          <pc:docMk/>
          <pc:sldMk cId="48659285" sldId="262"/>
        </pc:sldMkLst>
      </pc:sldChg>
      <pc:sldChg chg="del">
        <pc:chgData name="Jørgen T Lauridsen" userId="67a32f02-cc3e-43a7-a21c-5aaec9d7ee21" providerId="ADAL" clId="{5021147B-9F37-45A4-AC8D-F5814D017638}" dt="2024-06-20T08:46:49.913" v="7" actId="47"/>
        <pc:sldMkLst>
          <pc:docMk/>
          <pc:sldMk cId="3487827147" sldId="263"/>
        </pc:sldMkLst>
      </pc:sldChg>
      <pc:sldChg chg="del">
        <pc:chgData name="Jørgen T Lauridsen" userId="67a32f02-cc3e-43a7-a21c-5aaec9d7ee21" providerId="ADAL" clId="{5021147B-9F37-45A4-AC8D-F5814D017638}" dt="2024-06-20T08:46:46.724" v="3" actId="47"/>
        <pc:sldMkLst>
          <pc:docMk/>
          <pc:sldMk cId="3425384241" sldId="264"/>
        </pc:sldMkLst>
      </pc:sldChg>
      <pc:sldChg chg="del">
        <pc:chgData name="Jørgen T Lauridsen" userId="67a32f02-cc3e-43a7-a21c-5aaec9d7ee21" providerId="ADAL" clId="{5021147B-9F37-45A4-AC8D-F5814D017638}" dt="2024-06-20T08:46:49.352" v="6" actId="47"/>
        <pc:sldMkLst>
          <pc:docMk/>
          <pc:sldMk cId="1974065258" sldId="265"/>
        </pc:sldMkLst>
      </pc:sldChg>
      <pc:sldChg chg="del">
        <pc:chgData name="Jørgen T Lauridsen" userId="67a32f02-cc3e-43a7-a21c-5aaec9d7ee21" providerId="ADAL" clId="{5021147B-9F37-45A4-AC8D-F5814D017638}" dt="2024-06-20T08:46:50.644" v="8" actId="47"/>
        <pc:sldMkLst>
          <pc:docMk/>
          <pc:sldMk cId="875163255" sldId="266"/>
        </pc:sldMkLst>
      </pc:sldChg>
      <pc:sldChg chg="del">
        <pc:chgData name="Jørgen T Lauridsen" userId="67a32f02-cc3e-43a7-a21c-5aaec9d7ee21" providerId="ADAL" clId="{5021147B-9F37-45A4-AC8D-F5814D017638}" dt="2024-06-20T08:46:51.204" v="9" actId="47"/>
        <pc:sldMkLst>
          <pc:docMk/>
          <pc:sldMk cId="4159391986" sldId="269"/>
        </pc:sldMkLst>
      </pc:sldChg>
      <pc:sldChg chg="del">
        <pc:chgData name="Jørgen T Lauridsen" userId="67a32f02-cc3e-43a7-a21c-5aaec9d7ee21" providerId="ADAL" clId="{5021147B-9F37-45A4-AC8D-F5814D017638}" dt="2024-06-20T08:46:51.732" v="10" actId="47"/>
        <pc:sldMkLst>
          <pc:docMk/>
          <pc:sldMk cId="778372323" sldId="279"/>
        </pc:sldMkLst>
      </pc:sldChg>
      <pc:sldChg chg="del">
        <pc:chgData name="Jørgen T Lauridsen" userId="67a32f02-cc3e-43a7-a21c-5aaec9d7ee21" providerId="ADAL" clId="{5021147B-9F37-45A4-AC8D-F5814D017638}" dt="2024-06-20T08:46:52.446" v="11" actId="47"/>
        <pc:sldMkLst>
          <pc:docMk/>
          <pc:sldMk cId="3709780214" sldId="281"/>
        </pc:sldMkLst>
      </pc:sldChg>
      <pc:sldChg chg="del">
        <pc:chgData name="Jørgen T Lauridsen" userId="67a32f02-cc3e-43a7-a21c-5aaec9d7ee21" providerId="ADAL" clId="{5021147B-9F37-45A4-AC8D-F5814D017638}" dt="2024-06-20T08:46:53.157" v="12" actId="47"/>
        <pc:sldMkLst>
          <pc:docMk/>
          <pc:sldMk cId="850001335" sldId="288"/>
        </pc:sldMkLst>
      </pc:sldChg>
      <pc:sldChg chg="del">
        <pc:chgData name="Jørgen T Lauridsen" userId="67a32f02-cc3e-43a7-a21c-5aaec9d7ee21" providerId="ADAL" clId="{5021147B-9F37-45A4-AC8D-F5814D017638}" dt="2024-06-20T08:46:53.918" v="13" actId="47"/>
        <pc:sldMkLst>
          <pc:docMk/>
          <pc:sldMk cId="3565657494" sldId="289"/>
        </pc:sldMkLst>
      </pc:sldChg>
      <pc:sldChg chg="del">
        <pc:chgData name="Jørgen T Lauridsen" userId="67a32f02-cc3e-43a7-a21c-5aaec9d7ee21" providerId="ADAL" clId="{5021147B-9F37-45A4-AC8D-F5814D017638}" dt="2024-06-20T08:46:54.750" v="14" actId="47"/>
        <pc:sldMkLst>
          <pc:docMk/>
          <pc:sldMk cId="125168808" sldId="290"/>
        </pc:sldMkLst>
      </pc:sldChg>
      <pc:sldChg chg="del">
        <pc:chgData name="Jørgen T Lauridsen" userId="67a32f02-cc3e-43a7-a21c-5aaec9d7ee21" providerId="ADAL" clId="{5021147B-9F37-45A4-AC8D-F5814D017638}" dt="2024-06-20T08:46:55.478" v="15" actId="47"/>
        <pc:sldMkLst>
          <pc:docMk/>
          <pc:sldMk cId="2201106352" sldId="293"/>
        </pc:sldMkLst>
      </pc:sldChg>
      <pc:sldChg chg="del">
        <pc:chgData name="Jørgen T Lauridsen" userId="67a32f02-cc3e-43a7-a21c-5aaec9d7ee21" providerId="ADAL" clId="{5021147B-9F37-45A4-AC8D-F5814D017638}" dt="2024-06-20T08:46:57.343" v="16" actId="47"/>
        <pc:sldMkLst>
          <pc:docMk/>
          <pc:sldMk cId="769452246" sldId="298"/>
        </pc:sldMkLst>
      </pc:sldChg>
      <pc:sldChg chg="del">
        <pc:chgData name="Jørgen T Lauridsen" userId="67a32f02-cc3e-43a7-a21c-5aaec9d7ee21" providerId="ADAL" clId="{5021147B-9F37-45A4-AC8D-F5814D017638}" dt="2024-06-20T08:46:58.355" v="17" actId="47"/>
        <pc:sldMkLst>
          <pc:docMk/>
          <pc:sldMk cId="1991531927" sldId="299"/>
        </pc:sldMkLst>
      </pc:sldChg>
      <pc:sldChg chg="del">
        <pc:chgData name="Jørgen T Lauridsen" userId="67a32f02-cc3e-43a7-a21c-5aaec9d7ee21" providerId="ADAL" clId="{5021147B-9F37-45A4-AC8D-F5814D017638}" dt="2024-06-20T08:46:48.737" v="5" actId="47"/>
        <pc:sldMkLst>
          <pc:docMk/>
          <pc:sldMk cId="0" sldId="434"/>
        </pc:sldMkLst>
      </pc:sldChg>
      <pc:sldChg chg="del">
        <pc:chgData name="Jørgen T Lauridsen" userId="67a32f02-cc3e-43a7-a21c-5aaec9d7ee21" providerId="ADAL" clId="{5021147B-9F37-45A4-AC8D-F5814D017638}" dt="2024-06-20T08:46:46.170" v="2" actId="47"/>
        <pc:sldMkLst>
          <pc:docMk/>
          <pc:sldMk cId="2728900899" sldId="462"/>
        </pc:sldMkLst>
      </pc:sldChg>
      <pc:sldChg chg="del">
        <pc:chgData name="Jørgen T Lauridsen" userId="67a32f02-cc3e-43a7-a21c-5aaec9d7ee21" providerId="ADAL" clId="{5021147B-9F37-45A4-AC8D-F5814D017638}" dt="2024-06-20T08:47:34.950" v="21" actId="47"/>
        <pc:sldMkLst>
          <pc:docMk/>
          <pc:sldMk cId="592189009" sldId="470"/>
        </pc:sldMkLst>
      </pc:sldChg>
      <pc:sldChg chg="del">
        <pc:chgData name="Jørgen T Lauridsen" userId="67a32f02-cc3e-43a7-a21c-5aaec9d7ee21" providerId="ADAL" clId="{5021147B-9F37-45A4-AC8D-F5814D017638}" dt="2024-06-20T08:47:01.094" v="19" actId="47"/>
        <pc:sldMkLst>
          <pc:docMk/>
          <pc:sldMk cId="1153692239" sldId="471"/>
        </pc:sldMkLst>
      </pc:sldChg>
      <pc:sldChg chg="del">
        <pc:chgData name="Jørgen T Lauridsen" userId="67a32f02-cc3e-43a7-a21c-5aaec9d7ee21" providerId="ADAL" clId="{5021147B-9F37-45A4-AC8D-F5814D017638}" dt="2024-06-20T08:46:59.018" v="18" actId="47"/>
        <pc:sldMkLst>
          <pc:docMk/>
          <pc:sldMk cId="1503417578" sldId="472"/>
        </pc:sldMkLst>
      </pc:sldChg>
      <pc:sldChg chg="del">
        <pc:chgData name="Jørgen T Lauridsen" userId="67a32f02-cc3e-43a7-a21c-5aaec9d7ee21" providerId="ADAL" clId="{5021147B-9F37-45A4-AC8D-F5814D017638}" dt="2024-06-20T08:46:43.541" v="0" actId="47"/>
        <pc:sldMkLst>
          <pc:docMk/>
          <pc:sldMk cId="1343127778" sldId="475"/>
        </pc:sldMkLst>
      </pc:sldChg>
      <pc:sldChg chg="del">
        <pc:chgData name="Jørgen T Lauridsen" userId="67a32f02-cc3e-43a7-a21c-5aaec9d7ee21" providerId="ADAL" clId="{5021147B-9F37-45A4-AC8D-F5814D017638}" dt="2024-06-20T08:47:03.619" v="20" actId="47"/>
        <pc:sldMkLst>
          <pc:docMk/>
          <pc:sldMk cId="3449649159" sldId="4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r>
              <a:rPr lang="da-DK"/>
              <a:t>14-12-2015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E520CA43-DB7E-4407-B17B-C208A2B1F30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8279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79452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730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772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B6C1F-8F8A-45E2-99F9-E9E3C9C72AC2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DA85-E237-414D-A4A7-E1EE331E0E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7BD76D-AB0C-4A79-B4FD-55CC3C2F450C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335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F6E5-B367-4E9C-9CA9-62FF49E6CF0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E9FECD-F0BC-4F7A-8D2B-00A000018BFC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A73F-D75F-462B-B0DF-34EF239532E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586061-3604-41F3-88D4-4FE456D196BB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B1BF-5002-4073-ABF8-66C9A5C2DC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57431"/>
            <a:ext cx="4040188" cy="37687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57429"/>
            <a:ext cx="4041775" cy="3768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390F-8F23-4FB3-995F-BF12A51F88EA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D5B8-449C-4C00-9ED1-2158D4C717D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EC9FA0-6689-40EB-AC36-969CCB3D40A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716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027F-BB32-4158-BFC0-A1BCE3269D9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285875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8F4D9-2B8C-4CEC-ABC3-E6097AB89A5F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A500-E3E2-4B4E-A2E9-65073109609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00364" y="273050"/>
            <a:ext cx="5686436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574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BB25-0C2D-423D-AC15-A8405620D7D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8B4D-06E0-476D-86FC-F56588E9C8D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7158" y="357166"/>
            <a:ext cx="8429684" cy="46434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85918" y="55673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CFD-DCD0-440F-B5CB-8627AC152A1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5C3B-6938-4175-8ED4-F5202FE76C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0938569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9220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57188" y="6572250"/>
            <a:ext cx="1214437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32A91003-79A7-4C7E-A68A-CE57C7218170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3000" y="6572250"/>
            <a:ext cx="2895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428625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40036BC6-276E-4C58-9CD9-1F921C17584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263" name="Picture 239" descr="C:\Users\kdu\Desktop\SDU logo package\SDU logo package\OFFICE + WEB LOGOS (png+jpg)\SDU_BLACK_RGB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9" y="6247558"/>
            <a:ext cx="1096115" cy="2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74" r:id="rId5"/>
    <p:sldLayoutId id="2147483881" r:id="rId6"/>
    <p:sldLayoutId id="2147483882" r:id="rId7"/>
    <p:sldLayoutId id="2147483875" r:id="rId8"/>
    <p:sldLayoutId id="2147483876" r:id="rId9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38223" y="285753"/>
            <a:ext cx="9005777" cy="2122168"/>
          </a:xfrm>
        </p:spPr>
        <p:txBody>
          <a:bodyPr/>
          <a:lstStyle/>
          <a:p>
            <a:pPr algn="ctr"/>
            <a:r>
              <a:rPr lang="en-GB" dirty="0" err="1"/>
              <a:t>Ulighed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sundhed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Danmark</a:t>
            </a:r>
            <a:br>
              <a:rPr lang="en-GB" dirty="0"/>
            </a:br>
            <a:br>
              <a:rPr lang="en-GB" dirty="0"/>
            </a:br>
            <a:endParaRPr lang="da-DK" sz="2800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894946" y="5454502"/>
            <a:ext cx="7324926" cy="1117746"/>
          </a:xfrm>
        </p:spPr>
        <p:txBody>
          <a:bodyPr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Jørgen T. Lauridsen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Økonomisk Institut, Syddansk Universitet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9283-DE6D-4CF4-B8BE-AEFE24438CD0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5398952" cy="285750"/>
          </a:xfrm>
        </p:spPr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BA15188-A266-017B-1C0B-4EC1DE58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42" y="1646717"/>
            <a:ext cx="5986738" cy="33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A936F9A-801A-86D0-4A33-84CDDDFC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00336"/>
          </a:xfrm>
        </p:spPr>
        <p:txBody>
          <a:bodyPr/>
          <a:lstStyle/>
          <a:p>
            <a:r>
              <a:rPr lang="da-DK" dirty="0"/>
              <a:t>Fra </a:t>
            </a:r>
            <a:r>
              <a:rPr lang="da-DK" dirty="0" err="1"/>
              <a:t>statistikbanken.dk</a:t>
            </a:r>
            <a:r>
              <a:rPr lang="da-DK" dirty="0"/>
              <a:t>: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5E5FAE4-394E-AE60-3CB7-FEE536B7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C2BA0-96F5-4932-93BC-A5325D0D0600}" type="slidenum">
              <a:rPr lang="en-GB" altLang="da-DK" smtClean="0"/>
              <a:pPr>
                <a:defRPr/>
              </a:pPr>
              <a:t>10</a:t>
            </a:fld>
            <a:endParaRPr lang="en-GB" alt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891C915-7D70-5CBF-0294-CC1F1CF0D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97384"/>
            <a:ext cx="4900217" cy="51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607F2-A95A-EB34-0862-3C381C09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3382"/>
          </a:xfrm>
        </p:spPr>
        <p:txBody>
          <a:bodyPr/>
          <a:lstStyle/>
          <a:p>
            <a:pPr algn="ctr"/>
            <a:r>
              <a:rPr lang="da-DK" dirty="0"/>
              <a:t>Dør man af at droppe ud af skolen?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D9F3D37-198D-D199-68A6-ADCCA22A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C9FA0-6689-40EB-AC36-969CCB3D40A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43DA723-BF59-528F-2204-CD94E655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2D45487-ADBD-E4AA-4525-B7DC2498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A027F-BB32-4158-BFC0-A1BCE3269D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8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607F2-A95A-EB34-0862-3C381C09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9144000" cy="1244009"/>
          </a:xfrm>
        </p:spPr>
        <p:txBody>
          <a:bodyPr/>
          <a:lstStyle/>
          <a:p>
            <a:pPr algn="ctr"/>
            <a:r>
              <a:rPr lang="da-DK" dirty="0"/>
              <a:t>Dør man af at droppe ud af skolen?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D9F3D37-198D-D199-68A6-ADCCA22A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C9FA0-6689-40EB-AC36-969CCB3D40A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43DA723-BF59-528F-2204-CD94E655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2D45487-ADBD-E4AA-4525-B7DC2498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A027F-BB32-4158-BFC0-A1BCE3269D9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F3904A0-DCA8-D95F-7D00-C06E9A604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06" y="1623017"/>
            <a:ext cx="6254271" cy="4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336AC-EDD1-9EC5-E9E4-D4FE643F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ulighed et biprodukt, når velfærdsstaten producerer velfærd?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187272-653B-5A8B-93C5-B3F4CBBD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BD76D-AB0C-4A79-B4FD-55CC3C2F450C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8107D9-AD90-B04D-6D45-359CD42C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F884B9-6F24-E0E6-936C-718320B1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Billede 6" descr="Et billede, der indeholder person, tøj, tegning, tegneserie&#10;&#10;Automatisk genereret beskrivelse">
            <a:extLst>
              <a:ext uri="{FF2B5EF4-FFF2-40B4-BE49-F238E27FC236}">
                <a16:creationId xmlns:a16="http://schemas.microsoft.com/office/drawing/2014/main" id="{DDEB9253-BA64-42E4-E1F4-2B45A5792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85" y="1580302"/>
            <a:ext cx="6167313" cy="46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1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7A24172-71D5-948F-CEF4-CD404895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Ulighed i sundhed: Årsager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B715BD0E-37F2-1201-7647-41D006F8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3228"/>
            <a:ext cx="8229600" cy="4222935"/>
          </a:xfrm>
        </p:spPr>
        <p:txBody>
          <a:bodyPr/>
          <a:lstStyle/>
          <a:p>
            <a:r>
              <a:rPr lang="da-DK" dirty="0"/>
              <a:t>Hvad er de vigtigste årsager til at sociale forhold omsættes i sundhedsmæssige forskelle?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F09F203-4075-A382-EEF7-8BCEBE0F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C9FA0-6689-40EB-AC36-969CCB3D40A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03BC87-CCCB-058B-5E6E-9791E248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BFAC527-A7E3-BA19-8D90-751B870E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A027F-BB32-4158-BFC0-A1BCE3269D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1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5D883CFB-5FB8-7348-B82D-F14BC152F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8223"/>
            <a:ext cx="9144000" cy="808075"/>
          </a:xfrm>
        </p:spPr>
        <p:txBody>
          <a:bodyPr/>
          <a:lstStyle/>
          <a:p>
            <a:r>
              <a:rPr lang="da-DK" altLang="da-DK" sz="3800" dirty="0"/>
              <a:t>Tolv kilder til social ulighed i sundhed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B8336D-2EF3-03ED-D109-13577B60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20727"/>
            <a:ext cx="8481459" cy="54324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Børns tidlige udvikling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Skolegang og ungdomsuddannelse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Bolig og nærmiljø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Indkomst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Arbejdsløshed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Social belastning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Fysisk miljø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Arbejdsmiljø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Sundhedsadfærd og livsstil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Tab af funktionsevne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Sundhedsvæsenets rolle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a-DK" dirty="0"/>
              <a:t>Arbejdsmarkedets rolle</a:t>
            </a:r>
          </a:p>
        </p:txBody>
      </p:sp>
      <p:sp>
        <p:nvSpPr>
          <p:cNvPr id="28676" name="Pladsholder til diasnummer 3">
            <a:extLst>
              <a:ext uri="{FF2B5EF4-FFF2-40B4-BE49-F238E27FC236}">
                <a16:creationId xmlns:a16="http://schemas.microsoft.com/office/drawing/2014/main" id="{94282A04-078E-DB22-2610-D6571C1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029368-08C1-40D9-BDF8-D3ACFA5966F5}" type="slidenum">
              <a:rPr lang="en-GB" altLang="da-DK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da-DK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6D554-4169-E2E3-9A4E-7122A486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8534"/>
          </a:xfrm>
        </p:spPr>
        <p:txBody>
          <a:bodyPr/>
          <a:lstStyle/>
          <a:p>
            <a:pPr algn="ctr"/>
            <a:r>
              <a:rPr lang="da-DK" sz="4800" dirty="0"/>
              <a:t>Gruppearbejde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5BED142-5E83-811F-512B-654B595A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C9FA0-6689-40EB-AC36-969CCB3D40A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1FD9F13-C819-7819-12D5-31B3CA0A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6610B54-9429-06CE-3438-B34E1296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A027F-BB32-4158-BFC0-A1BCE3269D9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8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6C18E-E62B-D84B-EDA2-73F4A396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E62BDB-66A1-EB0E-8840-F536BD8E4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Om mig selv</a:t>
            </a:r>
          </a:p>
          <a:p>
            <a:r>
              <a:rPr lang="da-DK" dirty="0"/>
              <a:t>Foredrag del I ca. 1 time</a:t>
            </a:r>
          </a:p>
          <a:p>
            <a:r>
              <a:rPr lang="da-DK" dirty="0"/>
              <a:t>Gruppearbejde ca. 1 time</a:t>
            </a:r>
          </a:p>
          <a:p>
            <a:r>
              <a:rPr lang="da-DK" dirty="0"/>
              <a:t>Opsamling på gruppearbejde + foredrag del II ca. 1 time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256867-F594-DDAD-DC1E-24C75FB2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BD76D-AB0C-4A79-B4FD-55CC3C2F450C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6EA19E-1F0D-4DA5-4720-832347D9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77B34D-8291-F509-08B9-23998FF4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71B32-FF9D-3706-BB24-893E6778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56320"/>
          </a:xfrm>
        </p:spPr>
        <p:txBody>
          <a:bodyPr/>
          <a:lstStyle/>
          <a:p>
            <a:r>
              <a:rPr lang="da-DK" dirty="0"/>
              <a:t>Om mig selv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26DBFF-D6EF-31F7-7319-481CA105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123656"/>
          </a:xfrm>
        </p:spPr>
        <p:txBody>
          <a:bodyPr/>
          <a:lstStyle/>
          <a:p>
            <a:r>
              <a:rPr lang="da-DK" dirty="0"/>
              <a:t>HF fra Svendborg Gymnasium 1983</a:t>
            </a:r>
          </a:p>
          <a:p>
            <a:r>
              <a:rPr lang="da-DK" dirty="0"/>
              <a:t>Kandidateksamen i matematik og økonomi fra SDU 1992</a:t>
            </a:r>
          </a:p>
          <a:p>
            <a:r>
              <a:rPr lang="da-DK" dirty="0"/>
              <a:t>Ph.d.-grad i økonomi fra SDU 1995</a:t>
            </a:r>
          </a:p>
          <a:p>
            <a:r>
              <a:rPr lang="da-DK" dirty="0"/>
              <a:t>Adjunkt og lektor ved SDU 1995-2008</a:t>
            </a:r>
          </a:p>
          <a:p>
            <a:r>
              <a:rPr lang="da-DK" dirty="0"/>
              <a:t>Professor i sundhedsøkonomi ved SDU fra 2008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90077E-BE3A-398D-7403-DB50DF9E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C2BA0-96F5-4932-93BC-A5325D0D0600}" type="slidenum">
              <a:rPr lang="en-GB" altLang="da-DK" smtClean="0"/>
              <a:pPr>
                <a:defRPr/>
              </a:pPr>
              <a:t>3</a:t>
            </a:fld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174822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D0CE0-DB56-CF6A-D2B1-F1E68AC9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20080"/>
          </a:xfrm>
        </p:spPr>
        <p:txBody>
          <a:bodyPr/>
          <a:lstStyle/>
          <a:p>
            <a:r>
              <a:rPr lang="da-DK" dirty="0"/>
              <a:t>Mine aktiviteter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AC97FD-A454-D20D-41AB-956EF922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472608"/>
          </a:xfrm>
        </p:spPr>
        <p:txBody>
          <a:bodyPr>
            <a:normAutofit/>
          </a:bodyPr>
          <a:lstStyle/>
          <a:p>
            <a:r>
              <a:rPr lang="da-DK" u="sng" dirty="0"/>
              <a:t>Forskning</a:t>
            </a:r>
            <a:r>
              <a:rPr lang="da-DK" dirty="0"/>
              <a:t> i emner indenfor statistik, matematik og sundhedsøkonomi</a:t>
            </a:r>
          </a:p>
          <a:p>
            <a:pPr lvl="1"/>
            <a:r>
              <a:rPr lang="da-DK" dirty="0"/>
              <a:t>Herunder ulighed i sundhed</a:t>
            </a:r>
          </a:p>
          <a:p>
            <a:r>
              <a:rPr lang="da-DK" u="sng" dirty="0"/>
              <a:t>Undervisning</a:t>
            </a:r>
            <a:r>
              <a:rPr lang="da-DK" dirty="0"/>
              <a:t> i statistik og matematik</a:t>
            </a:r>
          </a:p>
          <a:p>
            <a:r>
              <a:rPr lang="da-DK" u="sng" dirty="0"/>
              <a:t>Formidling</a:t>
            </a:r>
            <a:r>
              <a:rPr lang="da-DK" dirty="0"/>
              <a:t>: Foredrag og artikler om ulighed i sundhed</a:t>
            </a:r>
          </a:p>
          <a:p>
            <a:r>
              <a:rPr lang="da-DK" u="sng" dirty="0"/>
              <a:t>Administration og ledelse</a:t>
            </a:r>
            <a:r>
              <a:rPr lang="da-DK" dirty="0"/>
              <a:t>: </a:t>
            </a:r>
          </a:p>
          <a:p>
            <a:pPr lvl="1"/>
            <a:r>
              <a:rPr lang="da-DK" dirty="0"/>
              <a:t>Leder af en spørgeskemaundersøgelse blandt ældre i Danmark (SHARE)</a:t>
            </a:r>
          </a:p>
          <a:p>
            <a:pPr lvl="1"/>
            <a:r>
              <a:rPr lang="da-DK" dirty="0"/>
              <a:t>Leder af ph.d.-skolen i </a:t>
            </a:r>
            <a:r>
              <a:rPr lang="da-DK" dirty="0" err="1"/>
              <a:t>samfuindsvidenskab</a:t>
            </a:r>
            <a:r>
              <a:rPr lang="da-DK" dirty="0"/>
              <a:t> på SDU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351BE1-CE1A-DD1D-D24A-3C182F8A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C2BA0-96F5-4932-93BC-A5325D0D0600}" type="slidenum">
              <a:rPr lang="en-GB" altLang="da-DK" smtClean="0"/>
              <a:pPr>
                <a:defRPr/>
              </a:pPr>
              <a:t>4</a:t>
            </a:fld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340223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1F80D-6ECC-F03A-9C38-3BD312B6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</a:t>
            </a:r>
            <a:r>
              <a:rPr lang="da-DK" dirty="0" err="1"/>
              <a:t>ca</a:t>
            </a:r>
            <a:r>
              <a:rPr lang="da-DK" dirty="0"/>
              <a:t> 1 time: Der var engang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33088D-3FFC-9AC1-1076-0624C675B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7572"/>
            <a:ext cx="8229600" cy="2074678"/>
          </a:xfrm>
        </p:spPr>
        <p:txBody>
          <a:bodyPr/>
          <a:lstStyle/>
          <a:p>
            <a:r>
              <a:rPr lang="da-DK" dirty="0"/>
              <a:t>Med relation til foredrag del I, men ellers helt frit slag:</a:t>
            </a:r>
          </a:p>
          <a:p>
            <a:pPr lvl="1"/>
            <a:r>
              <a:rPr lang="da-DK" dirty="0"/>
              <a:t>Skriv et eventyr om hvad der førte til at Pia blev gymnasielærer, mens  Susanne blev vagabond</a:t>
            </a:r>
          </a:p>
          <a:p>
            <a:pPr lvl="1"/>
            <a:r>
              <a:rPr lang="da-DK" dirty="0"/>
              <a:t>Begynd med ”Der var engang …”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C9143-F482-8B5F-7A85-FF12B192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BD76D-AB0C-4A79-B4FD-55CC3C2F450C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DF9C70-88A0-4549-F0EA-2121CF03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E2B924-A7EA-0AC4-F8F1-B1DC7D82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2CCE82D-1D67-52D4-FFA5-16914D4E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1939555"/>
            <a:ext cx="2497322" cy="16648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3A0414A-4BE3-81CF-6F1F-C80C7380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641" y="1939556"/>
            <a:ext cx="2959787" cy="1664880"/>
          </a:xfrm>
          <a:prstGeom prst="rect">
            <a:avLst/>
          </a:prstGeom>
        </p:spPr>
      </p:pic>
      <p:pic>
        <p:nvPicPr>
          <p:cNvPr id="10" name="Billede 9" descr="Et billede, der indeholder tøj, Ansigt, person, portræt&#10;&#10;Automatisk genereret beskrivelse">
            <a:extLst>
              <a:ext uri="{FF2B5EF4-FFF2-40B4-BE49-F238E27FC236}">
                <a16:creationId xmlns:a16="http://schemas.microsoft.com/office/drawing/2014/main" id="{FD332DC0-1FAD-9688-208B-CA679165E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31" y="1796902"/>
            <a:ext cx="1661855" cy="25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6B930-48CC-B506-6356-CCE5D105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224"/>
            <a:ext cx="8229600" cy="903768"/>
          </a:xfrm>
        </p:spPr>
        <p:txBody>
          <a:bodyPr/>
          <a:lstStyle/>
          <a:p>
            <a:r>
              <a:rPr lang="da-DK" dirty="0"/>
              <a:t>Hvad er ulighed i sundhed?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1F08E2-145C-B836-E256-AC8E198F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1993"/>
            <a:ext cx="5582093" cy="330672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WHO definitionen: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Social ulighed i sundhed er systematiske forskelle mellem socioøkonomiske grupper i sundhedsstatus. Sådanne forskelle er socialt produceret og derfor undgåelige og følgelig uacceptable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548844-0566-465D-9B1B-070DCEDA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338D3-CB6F-4489-8D61-12D6AF79B2E8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F1EC7F-EE8A-B005-DD86-6B6B291B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9490C2-1401-EA73-5DEF-6048FD84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Billede 7" descr="Et billede, der indeholder person, hund, indendørs, mur&#10;&#10;Automatisk genereret beskrivelse">
            <a:extLst>
              <a:ext uri="{FF2B5EF4-FFF2-40B4-BE49-F238E27FC236}">
                <a16:creationId xmlns:a16="http://schemas.microsoft.com/office/drawing/2014/main" id="{10D6BA74-CDF9-82A5-13EA-5AF51DCF6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93" y="1054749"/>
            <a:ext cx="2551814" cy="3917036"/>
          </a:xfrm>
          <a:prstGeom prst="rect">
            <a:avLst/>
          </a:prstGeom>
        </p:spPr>
      </p:pic>
      <p:pic>
        <p:nvPicPr>
          <p:cNvPr id="10" name="Billede 9" descr="Et billede, der indeholder Medicinsk udstyr, lægeundersøgelse/medicin, sundhedsvæsen, indendørs&#10;&#10;Automatisk genereret beskrivelse">
            <a:extLst>
              <a:ext uri="{FF2B5EF4-FFF2-40B4-BE49-F238E27FC236}">
                <a16:creationId xmlns:a16="http://schemas.microsoft.com/office/drawing/2014/main" id="{3EDBD9E9-7478-7185-D431-BFDC78EE5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41" y="4348717"/>
            <a:ext cx="4481951" cy="20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17705-A8E2-B501-B01F-76D6EACF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452884" cy="4233568"/>
          </a:xfrm>
        </p:spPr>
        <p:txBody>
          <a:bodyPr/>
          <a:lstStyle/>
          <a:p>
            <a:pPr algn="ctr"/>
            <a:r>
              <a:rPr lang="da-DK" dirty="0"/>
              <a:t>Kan man dø af sit postnummer?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84FC10-2AE2-09A2-A1B0-71E79E85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C9FA0-6689-40EB-AC36-969CCB3D40A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DA08BF1-A7B8-DC5D-9F9E-ABCE39CE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009F78-B35A-3D2A-DD1D-DEFFB808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A027F-BB32-4158-BFC0-A1BCE3269D9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17705-A8E2-B501-B01F-76D6EACF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6"/>
            <a:ext cx="8452884" cy="5509475"/>
          </a:xfrm>
        </p:spPr>
        <p:txBody>
          <a:bodyPr/>
          <a:lstStyle/>
          <a:p>
            <a:pPr algn="ctr"/>
            <a:r>
              <a:rPr lang="da-DK" dirty="0"/>
              <a:t>Kan man dø af sit postnummer?</a:t>
            </a:r>
            <a:br>
              <a:rPr lang="da-DK" dirty="0"/>
            </a:br>
            <a:br>
              <a:rPr lang="da-DK" dirty="0"/>
            </a:br>
            <a:r>
              <a:rPr lang="da-DK" dirty="0"/>
              <a:t>4900 : Lolland</a:t>
            </a:r>
            <a:br>
              <a:rPr lang="da-DK" dirty="0"/>
            </a:br>
            <a:r>
              <a:rPr lang="da-DK" dirty="0"/>
              <a:t>2870 : Gentofte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84FC10-2AE2-09A2-A1B0-71E79E85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C9FA0-6689-40EB-AC36-969CCB3D40A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DA08BF1-A7B8-DC5D-9F9E-ABCE39CE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009F78-B35A-3D2A-DD1D-DEFFB808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A027F-BB32-4158-BFC0-A1BCE3269D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4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17705-A8E2-B501-B01F-76D6EACF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6"/>
            <a:ext cx="8452884" cy="5509475"/>
          </a:xfrm>
        </p:spPr>
        <p:txBody>
          <a:bodyPr/>
          <a:lstStyle/>
          <a:p>
            <a:pPr algn="ctr"/>
            <a:r>
              <a:rPr lang="da-DK" dirty="0"/>
              <a:t>Kan man dø af sit postnummer?</a:t>
            </a:r>
            <a:br>
              <a:rPr lang="da-DK" dirty="0"/>
            </a:br>
            <a:br>
              <a:rPr lang="da-DK" dirty="0"/>
            </a:br>
            <a:r>
              <a:rPr lang="da-DK" dirty="0"/>
              <a:t>4900 : Lolland</a:t>
            </a:r>
            <a:br>
              <a:rPr lang="da-DK" dirty="0"/>
            </a:br>
            <a:r>
              <a:rPr lang="da-DK" dirty="0"/>
              <a:t>Levetid for nyfødte: 78.6 år</a:t>
            </a:r>
            <a:br>
              <a:rPr lang="da-DK" dirty="0"/>
            </a:br>
            <a:r>
              <a:rPr lang="da-DK" dirty="0"/>
              <a:t>2870 : Gentofte</a:t>
            </a:r>
            <a:br>
              <a:rPr lang="da-DK" dirty="0"/>
            </a:br>
            <a:r>
              <a:rPr lang="da-DK" dirty="0"/>
              <a:t>Levetid for nyfødte: 83.8 år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84FC10-2AE2-09A2-A1B0-71E79E85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C9FA0-6689-40EB-AC36-969CCB3D40A7}" type="datetime3">
              <a:rPr lang="da-DK" smtClean="0"/>
              <a:t>20.06.2024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DA08BF1-A7B8-DC5D-9F9E-ABCE39CE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Jørgen T. Lauridsen, Department of Economics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009F78-B35A-3D2A-DD1D-DEFFB808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A027F-BB32-4158-BFC0-A1BCE3269D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01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abelon nyt 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Skabelon nyt logo</Template>
  <TotalTime>657</TotalTime>
  <Pages>0</Pages>
  <Words>482</Words>
  <Characters>0</Characters>
  <Application>Microsoft Office PowerPoint</Application>
  <PresentationFormat>Skærmshow (4:3)</PresentationFormat>
  <Lines>0</Lines>
  <Paragraphs>93</Paragraphs>
  <Slides>16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Gill Sans</vt:lpstr>
      <vt:lpstr>Gill Sans MT</vt:lpstr>
      <vt:lpstr>Wingdings</vt:lpstr>
      <vt:lpstr>Skabelon nyt logo</vt:lpstr>
      <vt:lpstr>think-cell Slide</vt:lpstr>
      <vt:lpstr>Ulighed i sundhed i Danmark  </vt:lpstr>
      <vt:lpstr>Oversigt</vt:lpstr>
      <vt:lpstr>Om mig selv</vt:lpstr>
      <vt:lpstr>Mine aktiviteter</vt:lpstr>
      <vt:lpstr>Gruppearbejde ca 1 time: Der var engang …</vt:lpstr>
      <vt:lpstr>Hvad er ulighed i sundhed?</vt:lpstr>
      <vt:lpstr>Kan man dø af sit postnummer?</vt:lpstr>
      <vt:lpstr>Kan man dø af sit postnummer?  4900 : Lolland 2870 : Gentofte </vt:lpstr>
      <vt:lpstr>Kan man dø af sit postnummer?  4900 : Lolland Levetid for nyfødte: 78.6 år 2870 : Gentofte Levetid for nyfødte: 83.8 år  </vt:lpstr>
      <vt:lpstr>Fra statistikbanken.dk:</vt:lpstr>
      <vt:lpstr>Dør man af at droppe ud af skolen?</vt:lpstr>
      <vt:lpstr>Dør man af at droppe ud af skolen?</vt:lpstr>
      <vt:lpstr>Er ulighed et biprodukt, når velfærdsstaten producerer velfærd?</vt:lpstr>
      <vt:lpstr>Ulighed i sundhed: Årsager</vt:lpstr>
      <vt:lpstr>Tolv kilder til social ulighed i sundhed</vt:lpstr>
      <vt:lpstr>Gruppearbejde</vt:lpstr>
    </vt:vector>
  </TitlesOfParts>
  <Company>Syddansk Universitet - Samfundsvidenskab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jtl</dc:creator>
  <cp:lastModifiedBy>Jørgen T Lauridsen</cp:lastModifiedBy>
  <cp:revision>32</cp:revision>
  <cp:lastPrinted>2015-11-17T09:19:47Z</cp:lastPrinted>
  <dcterms:created xsi:type="dcterms:W3CDTF">2016-04-11T07:35:35Z</dcterms:created>
  <dcterms:modified xsi:type="dcterms:W3CDTF">2024-06-20T08:47:45Z</dcterms:modified>
</cp:coreProperties>
</file>